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71" r:id="rId3"/>
    <p:sldId id="272" r:id="rId4"/>
    <p:sldId id="274" r:id="rId5"/>
    <p:sldId id="275" r:id="rId6"/>
    <p:sldId id="276" r:id="rId7"/>
    <p:sldId id="277" r:id="rId8"/>
  </p:sldIdLst>
  <p:sldSz cx="9144000" cy="5143500" type="screen16x9"/>
  <p:notesSz cx="6807200" cy="99393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9E00"/>
    <a:srgbClr val="EEB500"/>
    <a:srgbClr val="584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75" autoAdjust="0"/>
    <p:restoredTop sz="90058" autoAdjust="0"/>
  </p:normalViewPr>
  <p:slideViewPr>
    <p:cSldViewPr>
      <p:cViewPr varScale="1">
        <p:scale>
          <a:sx n="136" d="100"/>
          <a:sy n="136" d="100"/>
        </p:scale>
        <p:origin x="1026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5139" y="0"/>
            <a:ext cx="2950474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FC902-B060-4827-8D0F-B1A261203EFA}" type="datetimeFigureOut">
              <a:rPr lang="ru-RU" smtClean="0"/>
              <a:t>13.12.2025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0864"/>
            <a:ext cx="29504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5139" y="9440864"/>
            <a:ext cx="2950474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9B1A3-B52C-450F-AB8B-D84E671F3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310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26C62-63AE-4574-9273-CB763A8C1155}" type="datetimeFigureOut">
              <a:rPr lang="ru-RU" smtClean="0"/>
              <a:t>13.12.2025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76673-0A27-4B59-9950-8DDCBEC56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313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C76673-0A27-4B59-9950-8DDCBEC56CD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918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B3F0-E4F0-4503-AFDA-7E6E5F9E7D25}" type="datetime1">
              <a:rPr lang="ru-RU" smtClean="0"/>
              <a:t>13.12.2025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A7CC-4CC4-4540-A794-BC0501678C19}" type="datetime1">
              <a:rPr lang="ru-RU" smtClean="0"/>
              <a:t>13.12.2025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BC1C-71A2-4933-ABA2-5FD8C6D3C63B}" type="datetime1">
              <a:rPr lang="ru-RU" smtClean="0"/>
              <a:t>13.12.2025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4935-D67D-4182-AF5D-BB1276880916}" type="datetime1">
              <a:rPr lang="ru-RU" smtClean="0"/>
              <a:t>13.12.2025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91EA-D0EB-4FA8-8170-6813BE8F394D}" type="datetime1">
              <a:rPr lang="ru-RU" smtClean="0"/>
              <a:t>13.12.2025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F716F-681F-4979-9851-93B03979CE86}" type="datetime1">
              <a:rPr lang="ru-RU" smtClean="0"/>
              <a:t>13.12.2025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88C7B-9ADB-41BA-A55D-4D3F0695B71E}" type="datetime1">
              <a:rPr lang="ru-RU" smtClean="0"/>
              <a:t>13.12.2025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5B53C-431A-401F-BC4E-05FF3C48C890}" type="datetime1">
              <a:rPr lang="ru-RU" smtClean="0"/>
              <a:t>13.12.2025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F3A1-0296-456E-9C93-A92A355E10B5}" type="datetime1">
              <a:rPr lang="ru-RU" smtClean="0"/>
              <a:t>13.12.2025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0AE72-88C5-4480-BF1E-FC2071F1D53C}" type="datetime1">
              <a:rPr lang="ru-RU" smtClean="0"/>
              <a:t>13.12.2025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F8BA3-E188-4209-AD16-CB05A2F6036C}" type="datetime1">
              <a:rPr lang="ru-RU" smtClean="0"/>
              <a:t>13.12.2025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E61CC-0FC7-4E3F-A0EB-A55C1B9F9107}" type="datetime1">
              <a:rPr lang="ru-RU" smtClean="0"/>
              <a:t>13.12.2025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179512" y="188269"/>
            <a:ext cx="8743981" cy="474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0" y="234934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31468" y="415298"/>
            <a:ext cx="65934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Arial Narrow" pitchFamily="34" charset="0"/>
              </a:rPr>
              <a:t>МЕЖРАЙОННАЯ ИФНС РОССИИ № 30 ПО ЧЕЛЯБИНСКОЙ ОБЛАСТИ</a:t>
            </a:r>
          </a:p>
        </p:txBody>
      </p:sp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648771" y="1406446"/>
            <a:ext cx="7931049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spc="50" dirty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FF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Преимущества использования Личного кабинета налогоплательщика. Изменение реквизитов платежа и кодов ОКТМО.</a:t>
            </a:r>
          </a:p>
          <a:p>
            <a:pPr algn="ctr"/>
            <a:endParaRPr lang="ru-RU" sz="3000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FF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5641" y="3139349"/>
            <a:ext cx="804026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0070C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0070C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0070C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spc="50" dirty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070C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Начальник отдела работы с налогоплательщиками Морозова Наталья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191187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0" y="584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323528" y="218128"/>
            <a:ext cx="8743981" cy="474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0" y="234934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074942" y="218128"/>
            <a:ext cx="780933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Преимущества сервиса  «Личный кабинет юридического лица»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получение выписки из ЕГРЮЛ</a:t>
            </a:r>
            <a:r>
              <a:rPr lang="ru-RU" spc="50" dirty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актуальная информация о расчётах с бюджетом </a:t>
            </a:r>
            <a:r>
              <a:rPr lang="ru-RU" spc="50" dirty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возможность регистрировать, снимать с учёта и вносить изменения в данные о контрольно-кассовой технике</a:t>
            </a:r>
            <a:r>
              <a:rPr lang="ru-RU" spc="50" dirty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направление обращений и получение ответов на них в приоритетном порядке</a:t>
            </a:r>
            <a:r>
              <a:rPr lang="ru-RU" spc="50" dirty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заказывать справки о состоянии расчётов, справку об исполнении обязанности, акт совместной сверки и другие документы</a:t>
            </a:r>
            <a:r>
              <a:rPr lang="ru-RU" spc="50" dirty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Tx/>
              <a:buChar char="-"/>
            </a:pPr>
            <a:endParaRPr lang="ru-RU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00B0F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ru-RU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00B0F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ru-RU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00B0F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Tx/>
              <a:buChar char="-"/>
            </a:pPr>
            <a:endParaRPr lang="ru-RU" b="1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solidFill>
                <a:srgbClr val="00B0F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859782"/>
            <a:ext cx="4320480" cy="2073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70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21600" y="-13018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177419" y="210550"/>
            <a:ext cx="8743981" cy="47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0" y="234934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3EF75B3-8844-4D0A-B0B7-4918DD9CAA9E}"/>
              </a:ext>
            </a:extLst>
          </p:cNvPr>
          <p:cNvSpPr/>
          <p:nvPr/>
        </p:nvSpPr>
        <p:spPr>
          <a:xfrm>
            <a:off x="1114152" y="309593"/>
            <a:ext cx="748203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Преимущества сервиса  «Личный кабинет ИП»</a:t>
            </a:r>
          </a:p>
          <a:p>
            <a:pPr marL="285750" indent="-285750" algn="just">
              <a:buFontTx/>
              <a:buChar char="-"/>
            </a:pPr>
            <a:r>
              <a:rPr lang="ru-RU" dirty="0"/>
              <a:t>выписку из ЕГРИП</a:t>
            </a:r>
            <a:r>
              <a:rPr lang="ru-RU" spc="50" dirty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dirty="0"/>
              <a:t>информацию о постановке на учёт в налоговых органах и применяемых ИП системах налогообложения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50" dirty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dirty="0"/>
              <a:t>сведения о едином налоговом счёте, о неисполненных требованиях об уплате задолженности, о мерах принудительного взыскания задолженности</a:t>
            </a:r>
            <a:r>
              <a:rPr lang="ru-RU" spc="50" dirty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dirty="0"/>
              <a:t>информацию о статусе камеральных проверок, проводимых налоговиками по представленным ИП декларациям</a:t>
            </a:r>
            <a:r>
              <a:rPr lang="ru-RU" spc="50" dirty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dirty="0"/>
              <a:t>сведения об обязательствах по уплате страховых взносов в фиксированном размере</a:t>
            </a:r>
            <a:r>
              <a:rPr lang="ru-RU" spc="50" dirty="0">
                <a:ln w="13500">
                  <a:solidFill>
                    <a:srgbClr val="D34817">
                      <a:shade val="2500"/>
                      <a:alpha val="6500"/>
                    </a:srgb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dirty="0"/>
              <a:t>Возможность подать заявление на отсрочку или рассрочку налоговых платежей, а также перевыпустить свою электронную подпись без личной явки в налоговую инспекцию;</a:t>
            </a:r>
          </a:p>
          <a:p>
            <a:pPr marL="285750" indent="-285750" algn="just">
              <a:buFontTx/>
              <a:buChar char="-"/>
            </a:pPr>
            <a:r>
              <a:rPr lang="ru-RU" dirty="0"/>
              <a:t>сдавать налоговую отчётность. </a:t>
            </a:r>
          </a:p>
          <a:p>
            <a:pPr marL="285750" indent="-285750" algn="just">
              <a:buFontTx/>
              <a:buChar char="-"/>
            </a:pPr>
            <a:endParaRPr lang="ru-RU" dirty="0"/>
          </a:p>
          <a:p>
            <a:pPr marL="285750" indent="-285750" algn="just">
              <a:buFontTx/>
              <a:buChar char="-"/>
            </a:pPr>
            <a:endParaRPr lang="ru-RU" dirty="0"/>
          </a:p>
          <a:p>
            <a:pPr marL="285750" indent="-285750" algn="just">
              <a:buFontTx/>
              <a:buChar char="-"/>
            </a:pPr>
            <a:endParaRPr lang="ru-RU" dirty="0"/>
          </a:p>
          <a:p>
            <a:pPr marL="285750" indent="-285750" algn="just">
              <a:buFontTx/>
              <a:buChar char="-"/>
            </a:pPr>
            <a:endParaRPr lang="ru-RU" dirty="0"/>
          </a:p>
          <a:p>
            <a:pPr marL="285750" indent="-285750" algn="just">
              <a:buFontTx/>
              <a:buChar char="-"/>
            </a:pPr>
            <a:endParaRPr lang="ru-RU" dirty="0"/>
          </a:p>
          <a:p>
            <a:pPr marL="285750" indent="-285750" algn="just">
              <a:buFontTx/>
              <a:buChar char="-"/>
            </a:pPr>
            <a:endParaRPr lang="ru-RU" dirty="0"/>
          </a:p>
          <a:p>
            <a:endParaRPr lang="ru-RU" spc="50" dirty="0">
              <a:ln w="13500">
                <a:solidFill>
                  <a:srgbClr val="D34817">
                    <a:shade val="2500"/>
                    <a:alpha val="6500"/>
                  </a:srgb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 descr="E:\%D0%9C%D0%BE%D1%80%D0%BE%D0%B7%D0%BE%D0%B2%D0%B0\%D0%A1%D0%B5%D0%BC%D0%B8%D0%BD%D0%B0%D1%80%D1%8B %D0%B4%D0%B5%D0%BA%D0%B0%D0%B1%D1%80%D1%8C 2025\%D0%9E%D0%A2%D0%A7%D0%95%D0%A2%D0%9D%D0%9E%D0%A1%D0%A2%D0%AC.webp">
            <a:extLst>
              <a:ext uri="{FF2B5EF4-FFF2-40B4-BE49-F238E27FC236}">
                <a16:creationId xmlns:a16="http://schemas.microsoft.com/office/drawing/2014/main" id="{64803979-9251-47F0-AD65-77E818FB467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E:\%D0%9C%D0%BE%D1%80%D0%BE%D0%B7%D0%BE%D0%B2%D0%B0\%D0%A1%D0%B5%D0%BC%D0%B8%D0%BD%D0%B0%D1%80%D1%8B %D0%B4%D0%B5%D0%BA%D0%B0%D0%B1%D1%80%D1%8C 2025\%D0%9E%D0%A2%D0%A7%D0%95%D0%A2%D0%9D%D0%9E%D0%A1%D0%A2%D0%AC.webp">
            <a:extLst>
              <a:ext uri="{FF2B5EF4-FFF2-40B4-BE49-F238E27FC236}">
                <a16:creationId xmlns:a16="http://schemas.microsoft.com/office/drawing/2014/main" id="{EFE6E798-4340-40EB-9CEA-A6106D890E1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avatars.mds.yandex.net/i?id=5c13287f912a7dbcd240dcf6fd38b663d5626683-5839308-images-thumbs&amp;n=13">
            <a:extLst>
              <a:ext uri="{FF2B5EF4-FFF2-40B4-BE49-F238E27FC236}">
                <a16:creationId xmlns:a16="http://schemas.microsoft.com/office/drawing/2014/main" id="{CA1D0F87-DF36-4E5C-8238-7AF59DDAAD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939903"/>
            <a:ext cx="2088232" cy="99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9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21600" y="-13018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221609" y="234934"/>
            <a:ext cx="8743981" cy="47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0" y="234934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983503" y="411510"/>
            <a:ext cx="546519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</a:rPr>
              <a:t>Преимущества сервиса  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</a:rPr>
              <a:t>«Личный кабинет физического лица»</a:t>
            </a:r>
          </a:p>
          <a:p>
            <a:pPr algn="ctr"/>
            <a:endParaRPr lang="ru-RU" b="1" dirty="0">
              <a:solidFill>
                <a:srgbClr val="0070C0"/>
              </a:solidFill>
            </a:endParaRP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A8857C00-03D7-4032-AF36-D199638B05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4" t="21760" r="12858"/>
          <a:stretch/>
        </p:blipFill>
        <p:spPr bwMode="auto">
          <a:xfrm>
            <a:off x="1074942" y="1057328"/>
            <a:ext cx="7479151" cy="3844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21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21600" y="-13018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200009" y="219395"/>
            <a:ext cx="8743981" cy="47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0" y="234934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097533" y="411510"/>
            <a:ext cx="742023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Способы регистрации в 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Личном кабинете налогоплательщика</a:t>
            </a:r>
          </a:p>
          <a:p>
            <a:r>
              <a:rPr lang="ru-RU" dirty="0"/>
              <a:t>1)Самый простой и быстрый- через учетную запись портала «Госуслуг». </a:t>
            </a:r>
          </a:p>
          <a:p>
            <a:r>
              <a:rPr lang="ru-RU" dirty="0"/>
              <a:t>2) Второй способ-личное обращение в налоговую инспекцию независимо от места регистрации. </a:t>
            </a:r>
          </a:p>
          <a:p>
            <a:r>
              <a:rPr lang="ru-RU" dirty="0"/>
              <a:t>3) Третий вариант -это актуально для индивидуальных предпринимателей и ЮЛ, авторизация с помощью квалифицированной электронной подписи. Подпись можно получить бесплатно в налоговой инспекции, имея при себе паспорт и пустой сертифицированный токен.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</a:p>
        </p:txBody>
      </p:sp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id="{DFBC5482-EF86-40B8-B758-6EFC2D634C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7" y="3075805"/>
            <a:ext cx="3528391" cy="184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65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21600" y="-13018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200009" y="219395"/>
            <a:ext cx="8743981" cy="47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0" y="234934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097533" y="411510"/>
            <a:ext cx="7420231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Изменение реквизитов платежа </a:t>
            </a:r>
          </a:p>
          <a:p>
            <a:r>
              <a:rPr lang="ru-RU" sz="2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59532740-B8DB-4DF2-B781-DDC237DB2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97967"/>
              </p:ext>
            </p:extLst>
          </p:nvPr>
        </p:nvGraphicFramePr>
        <p:xfrm>
          <a:off x="1074942" y="915566"/>
          <a:ext cx="7442824" cy="3762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2842">
                  <a:extLst>
                    <a:ext uri="{9D8B030D-6E8A-4147-A177-3AD203B41FA5}">
                      <a16:colId xmlns:a16="http://schemas.microsoft.com/office/drawing/2014/main" val="480312054"/>
                    </a:ext>
                  </a:extLst>
                </a:gridCol>
                <a:gridCol w="2168570">
                  <a:extLst>
                    <a:ext uri="{9D8B030D-6E8A-4147-A177-3AD203B41FA5}">
                      <a16:colId xmlns:a16="http://schemas.microsoft.com/office/drawing/2014/main" val="3644225803"/>
                    </a:ext>
                  </a:extLst>
                </a:gridCol>
                <a:gridCol w="1860706">
                  <a:extLst>
                    <a:ext uri="{9D8B030D-6E8A-4147-A177-3AD203B41FA5}">
                      <a16:colId xmlns:a16="http://schemas.microsoft.com/office/drawing/2014/main" val="839570738"/>
                    </a:ext>
                  </a:extLst>
                </a:gridCol>
                <a:gridCol w="1860706">
                  <a:extLst>
                    <a:ext uri="{9D8B030D-6E8A-4147-A177-3AD203B41FA5}">
                      <a16:colId xmlns:a16="http://schemas.microsoft.com/office/drawing/2014/main" val="215592987"/>
                    </a:ext>
                  </a:extLst>
                </a:gridCol>
              </a:tblGrid>
              <a:tr h="1305550">
                <a:tc>
                  <a:txBody>
                    <a:bodyPr/>
                    <a:lstStyle/>
                    <a:p>
                      <a:r>
                        <a:rPr lang="ru-RU" dirty="0"/>
                        <a:t>Номер (поля) реквизита платежного документа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Наименование (поля) платежного 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Значение было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Значение стало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021202"/>
                  </a:ext>
                </a:extLst>
              </a:tr>
              <a:tr h="1646778">
                <a:tc>
                  <a:txBody>
                    <a:bodyPr/>
                    <a:lstStyle/>
                    <a:p>
                      <a:r>
                        <a:rPr lang="ru-RU" dirty="0"/>
                        <a:t>13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Наименование банка получателя средств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Отделение Тула Банка России //УФК по Тульской области, </a:t>
                      </a:r>
                      <a:r>
                        <a:rPr lang="ru-RU" dirty="0" err="1"/>
                        <a:t>г.Тула</a:t>
                      </a:r>
                      <a:r>
                        <a:rPr lang="ru-RU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«ОКЦ №7 ГУ Банка России по ЦФО//УФК по Тульской области,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г.Тула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0156100"/>
                  </a:ext>
                </a:extLst>
              </a:tr>
              <a:tr h="809722">
                <a:tc>
                  <a:txBody>
                    <a:bodyPr/>
                    <a:lstStyle/>
                    <a:p>
                      <a:r>
                        <a:rPr lang="ru-RU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КПП получателя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770801001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770701001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534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988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7797-00.s3.uralcms.com/uploadedFiles/images/%D0%A5%D0%BE%D0%BB%D0%BE%D0%B4%D0%B8%D0%BB%D1%8C%D0%BD%D1%8B%D0%B5%20%D0%B4%D0%B2%D0%B5%D1%80%D0%B8/RAL-9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" t="1960" r="818" b="1466"/>
          <a:stretch/>
        </p:blipFill>
        <p:spPr bwMode="auto">
          <a:xfrm>
            <a:off x="21600" y="-13018"/>
            <a:ext cx="9144000" cy="514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43" descr="C:\Users\panova_ea\Desktop\ФНС\Новая папка\word\jpg\1.4.1_papka-A4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t="25302" r="10127" b="8001"/>
          <a:stretch/>
        </p:blipFill>
        <p:spPr bwMode="auto">
          <a:xfrm>
            <a:off x="177419" y="281110"/>
            <a:ext cx="8743981" cy="47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inet\Desktop\Картинки\federalnaja-nalogovaja-sluzhba-provodit-dni-otkrytyh-dverei-photo-b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0" y="234934"/>
            <a:ext cx="852342" cy="82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68547"/>
          <a:stretch/>
        </p:blipFill>
        <p:spPr bwMode="auto">
          <a:xfrm>
            <a:off x="8596190" y="3764030"/>
            <a:ext cx="327303" cy="11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C:\Users\inet\Desktop\БАНЕР\214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0" t="96515" r="2502"/>
          <a:stretch/>
        </p:blipFill>
        <p:spPr bwMode="auto">
          <a:xfrm>
            <a:off x="8674613" y="4732895"/>
            <a:ext cx="170455" cy="12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097533" y="411510"/>
            <a:ext cx="7420231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Код ОКТМО в разрезе муниципальных образований  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2026 год </a:t>
            </a:r>
          </a:p>
          <a:p>
            <a:pPr algn="ctr"/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ru-RU" sz="2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635400" y="4083918"/>
            <a:ext cx="248880" cy="4320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7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B728FF8-924A-4FA7-8107-05A1D5CD07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545639"/>
              </p:ext>
            </p:extLst>
          </p:nvPr>
        </p:nvGraphicFramePr>
        <p:xfrm>
          <a:off x="467544" y="1049690"/>
          <a:ext cx="8091525" cy="3914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1704">
                  <a:extLst>
                    <a:ext uri="{9D8B030D-6E8A-4147-A177-3AD203B41FA5}">
                      <a16:colId xmlns:a16="http://schemas.microsoft.com/office/drawing/2014/main" val="2844106444"/>
                    </a:ext>
                  </a:extLst>
                </a:gridCol>
                <a:gridCol w="3406746">
                  <a:extLst>
                    <a:ext uri="{9D8B030D-6E8A-4147-A177-3AD203B41FA5}">
                      <a16:colId xmlns:a16="http://schemas.microsoft.com/office/drawing/2014/main" val="2317614237"/>
                    </a:ext>
                  </a:extLst>
                </a:gridCol>
                <a:gridCol w="1333075">
                  <a:extLst>
                    <a:ext uri="{9D8B030D-6E8A-4147-A177-3AD203B41FA5}">
                      <a16:colId xmlns:a16="http://schemas.microsoft.com/office/drawing/2014/main" val="1564358388"/>
                    </a:ext>
                  </a:extLst>
                </a:gridCol>
              </a:tblGrid>
              <a:tr h="503209">
                <a:tc>
                  <a:txBody>
                    <a:bodyPr/>
                    <a:lstStyle/>
                    <a:p>
                      <a:r>
                        <a:rPr lang="ru-RU" sz="1400" dirty="0"/>
                        <a:t>Наименование </a:t>
                      </a:r>
                      <a:r>
                        <a:rPr lang="ru-RU" sz="1400" dirty="0" err="1"/>
                        <a:t>м.о</a:t>
                      </a:r>
                      <a:r>
                        <a:rPr lang="ru-RU" sz="1400" dirty="0"/>
                        <a:t> </a:t>
                      </a:r>
                    </a:p>
                    <a:p>
                      <a:r>
                        <a:rPr lang="ru-RU" sz="1400" dirty="0"/>
                        <a:t>до 01.01.2026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Наименование </a:t>
                      </a:r>
                      <a:r>
                        <a:rPr lang="ru-RU" sz="1400" dirty="0" err="1"/>
                        <a:t>м.о</a:t>
                      </a:r>
                      <a:r>
                        <a:rPr lang="ru-RU" sz="140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с  01.01.2026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Код ОКТМО </a:t>
                      </a:r>
                    </a:p>
                    <a:p>
                      <a:r>
                        <a:rPr lang="ru-RU" sz="1400" dirty="0"/>
                        <a:t>С 01.01.2026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1705869"/>
                  </a:ext>
                </a:extLst>
              </a:tr>
              <a:tr h="5137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Челябинский городской округ (Ленинский район)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Челябинский городской округ (Ленинский район)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75701000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401196"/>
                  </a:ext>
                </a:extLst>
              </a:tr>
              <a:tr h="297445">
                <a:tc>
                  <a:txBody>
                    <a:bodyPr/>
                    <a:lstStyle/>
                    <a:p>
                      <a:r>
                        <a:rPr lang="ru-RU" sz="1400" dirty="0" err="1"/>
                        <a:t>Копейский</a:t>
                      </a:r>
                      <a:r>
                        <a:rPr lang="ru-RU" sz="1400" dirty="0"/>
                        <a:t> городской округ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/>
                        <a:t>Копейский</a:t>
                      </a:r>
                      <a:r>
                        <a:rPr lang="ru-RU" sz="1400" dirty="0"/>
                        <a:t> городской округ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75728000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454130"/>
                  </a:ext>
                </a:extLst>
              </a:tr>
              <a:tr h="513768">
                <a:tc>
                  <a:txBody>
                    <a:bodyPr/>
                    <a:lstStyle/>
                    <a:p>
                      <a:r>
                        <a:rPr lang="ru-RU" sz="1400" dirty="0" err="1"/>
                        <a:t>Еманжелинский</a:t>
                      </a:r>
                      <a:r>
                        <a:rPr lang="ru-RU" sz="1400" dirty="0"/>
                        <a:t> муниципальный район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/>
                        <a:t>Еманжелинский</a:t>
                      </a:r>
                      <a:r>
                        <a:rPr lang="ru-RU" sz="1400" dirty="0"/>
                        <a:t> муниципальный округ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75519000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145824"/>
                  </a:ext>
                </a:extLst>
              </a:tr>
              <a:tr h="513768">
                <a:tc>
                  <a:txBody>
                    <a:bodyPr/>
                    <a:lstStyle/>
                    <a:p>
                      <a:r>
                        <a:rPr lang="ru-RU" sz="1400" dirty="0" err="1"/>
                        <a:t>Коркинский</a:t>
                      </a:r>
                      <a:r>
                        <a:rPr lang="ru-RU" sz="1400" dirty="0"/>
                        <a:t> муниципальный район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/>
                        <a:t>Коркинский</a:t>
                      </a:r>
                      <a:r>
                        <a:rPr lang="ru-RU" sz="1400" dirty="0"/>
                        <a:t>  муниципальный округ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75533000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713262"/>
                  </a:ext>
                </a:extLst>
              </a:tr>
              <a:tr h="513768">
                <a:tc>
                  <a:txBody>
                    <a:bodyPr/>
                    <a:lstStyle/>
                    <a:p>
                      <a:r>
                        <a:rPr lang="ru-RU" sz="1400" dirty="0" err="1"/>
                        <a:t>Еткульский</a:t>
                      </a:r>
                      <a:r>
                        <a:rPr lang="ru-RU" sz="1400" dirty="0"/>
                        <a:t>  муниципальный район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/>
                        <a:t>Еткульский</a:t>
                      </a:r>
                      <a:r>
                        <a:rPr lang="ru-RU" sz="1400" dirty="0"/>
                        <a:t>   муниципальный округ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75520000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420195"/>
                  </a:ext>
                </a:extLst>
              </a:tr>
              <a:tr h="513768">
                <a:tc>
                  <a:txBody>
                    <a:bodyPr/>
                    <a:lstStyle/>
                    <a:p>
                      <a:r>
                        <a:rPr lang="ru-RU" sz="1400" dirty="0"/>
                        <a:t>Красноармейский   муниципальный район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Красноармейский    муниципальный округ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75534000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754892"/>
                  </a:ext>
                </a:extLst>
              </a:tr>
              <a:tr h="513768">
                <a:tc>
                  <a:txBody>
                    <a:bodyPr/>
                    <a:lstStyle/>
                    <a:p>
                      <a:r>
                        <a:rPr lang="ru-RU" sz="1400" dirty="0"/>
                        <a:t>Октябрьский  муниципальный район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Октябрьский     муниципальный округ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75547000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84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671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Тема Office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1767</TotalTime>
  <Words>401</Words>
  <Application>Microsoft Office PowerPoint</Application>
  <PresentationFormat>Экран (16:9)</PresentationFormat>
  <Paragraphs>92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Arial Narrow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inet</dc:creator>
  <cp:lastModifiedBy>Zalman</cp:lastModifiedBy>
  <cp:revision>222</cp:revision>
  <cp:lastPrinted>2024-03-19T11:59:24Z</cp:lastPrinted>
  <dcterms:created xsi:type="dcterms:W3CDTF">2021-01-11T11:09:21Z</dcterms:created>
  <dcterms:modified xsi:type="dcterms:W3CDTF">2025-12-13T09:09:19Z</dcterms:modified>
</cp:coreProperties>
</file>